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78" r:id="rId4"/>
    <p:sldId id="262" r:id="rId5"/>
    <p:sldId id="277" r:id="rId6"/>
    <p:sldId id="257" r:id="rId7"/>
    <p:sldId id="260" r:id="rId8"/>
    <p:sldId id="273" r:id="rId9"/>
    <p:sldId id="274" r:id="rId10"/>
    <p:sldId id="258" r:id="rId11"/>
    <p:sldId id="276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C6D43A-CE45-4CDA-8A0B-FA92ECF6DF14}" v="23" dt="2020-01-20T04:12:41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8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2C6D43A-CE45-4CDA-8A0B-FA92ECF6DF14}"/>
    <pc:docChg chg="modSld">
      <pc:chgData name="" userId="" providerId="" clId="Web-{D2C6D43A-CE45-4CDA-8A0B-FA92ECF6DF14}" dt="2020-01-20T04:12:38.800" v="21" actId="20577"/>
      <pc:docMkLst>
        <pc:docMk/>
      </pc:docMkLst>
      <pc:sldChg chg="modSp">
        <pc:chgData name="" userId="" providerId="" clId="Web-{D2C6D43A-CE45-4CDA-8A0B-FA92ECF6DF14}" dt="2020-01-20T04:12:37.503" v="19" actId="20577"/>
        <pc:sldMkLst>
          <pc:docMk/>
          <pc:sldMk cId="2130357658" sldId="256"/>
        </pc:sldMkLst>
        <pc:spChg chg="mod">
          <ac:chgData name="" userId="" providerId="" clId="Web-{D2C6D43A-CE45-4CDA-8A0B-FA92ECF6DF14}" dt="2020-01-20T04:12:37.503" v="19" actId="20577"/>
          <ac:spMkLst>
            <pc:docMk/>
            <pc:sldMk cId="2130357658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5C234-AE90-4EF6-BE71-E5FD9C528B04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E9BC-F44D-4163-83A5-46756F82E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2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xfrm>
            <a:off x="222250" y="4403725"/>
            <a:ext cx="6435725" cy="4929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616" tIns="46306" rIns="92616" bIns="46306"/>
          <a:lstStyle/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Obviously, there are many other forms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 and sources </a:t>
            </a:r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of data. Let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s start with the </a:t>
            </a:r>
            <a:r>
              <a:rPr lang="en-CA" altLang="ja-JP" sz="1000" b="1" u="sng">
                <a:latin typeface="Arial" panose="020B0604020202020204" pitchFamily="34" charset="0"/>
                <a:cs typeface="Arial" panose="020B0604020202020204" pitchFamily="34" charset="0"/>
              </a:rPr>
              <a:t>hottest topic associated 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with Big Data today: social networks. Twitter generates about 12 terabytes a day of tweet data – which is every single day. Now, keep in mind, these numbers are hard to </a:t>
            </a:r>
            <a:r>
              <a:rPr lang="en-US" altLang="ja-JP" sz="1000">
                <a:latin typeface="Arial" panose="020B0604020202020204" pitchFamily="34" charset="0"/>
                <a:cs typeface="Arial" panose="020B0604020202020204" pitchFamily="34" charset="0"/>
              </a:rPr>
              <a:t>count on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, so the point is that they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re big, right? So don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t fixate on the actual number because they change all the time and realize that even if these numbers are out of date in 2 years, it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s at a point where it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s too staggering to handle exclusively using traditional approaches. </a:t>
            </a:r>
            <a:endParaRPr lang="en-US" altLang="ja-JP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+CLICK+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Facebook over a year ago was generating 25 terabytes of log data every day (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Facebook log data reference: http://www.datacenterknowledge.com/archives/2009/04/17/a-look-inside-facebooks-data-center/ </a:t>
            </a:r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) and probably about 7 to 8 terabytes of data that goes up on the Internet. 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+CLICK+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Google, who knows?  Look at Google Plus, YouTube, Google Maps, and all that kind of stuff. So that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s the left hand of this chart – the social network layer. </a:t>
            </a:r>
            <a:endParaRPr lang="en-US" altLang="ja-JP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+CLICK+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Now let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s get back to </a:t>
            </a:r>
            <a:r>
              <a:rPr lang="en-CA" altLang="ja-JP" sz="1000" b="1" u="sng">
                <a:latin typeface="Arial" panose="020B0604020202020204" pitchFamily="34" charset="0"/>
                <a:cs typeface="Arial" panose="020B0604020202020204" pitchFamily="34" charset="0"/>
              </a:rPr>
              <a:t>instrumentation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: there are massive amounts of proliferated technologies that allow us to be more interconnected than in the history of the world – and </a:t>
            </a:r>
            <a:r>
              <a:rPr lang="en-CA" altLang="ja-JP" sz="1000" b="1" u="sng">
                <a:latin typeface="Arial" panose="020B0604020202020204" pitchFamily="34" charset="0"/>
                <a:cs typeface="Arial" panose="020B0604020202020204" pitchFamily="34" charset="0"/>
              </a:rPr>
              <a:t>it just isn</a:t>
            </a:r>
            <a:r>
              <a:rPr lang="en-CA" altLang="en-US" sz="1000" b="1" u="sng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 b="1" u="sng">
                <a:latin typeface="Arial" panose="020B0604020202020204" pitchFamily="34" charset="0"/>
                <a:cs typeface="Arial" panose="020B0604020202020204" pitchFamily="34" charset="0"/>
              </a:rPr>
              <a:t>t P2P (people to people) interconnections, it</a:t>
            </a:r>
            <a:r>
              <a:rPr lang="en-US" altLang="en-US" sz="1000" b="1" u="sng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 b="1" u="sng">
                <a:latin typeface="Arial" panose="020B0604020202020204" pitchFamily="34" charset="0"/>
                <a:cs typeface="Arial" panose="020B0604020202020204" pitchFamily="34" charset="0"/>
              </a:rPr>
              <a:t>s M2M (machine to machine) 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as well. Again, with these numbers, who cares what the current number is, I try to keep them updated, but it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s the point that even if they are out of date, it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s almost unimaginable how large these numbers are. Over 4.6 billion camera phones that leverage built-in GP</a:t>
            </a:r>
            <a:r>
              <a:rPr lang="en-US" altLang="ja-JP" sz="100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 to tag the location or your photos, purpose built GPS devices, smart metres. If you recall the bridge that collapsed in Minneapolis a number of years ago in the USA, it was rebuilt with smart sensors inside it that measure the contraction </a:t>
            </a:r>
            <a:r>
              <a:rPr lang="en-US" altLang="ja-JP" sz="1000">
                <a:latin typeface="Arial" panose="020B0604020202020204" pitchFamily="34" charset="0"/>
                <a:cs typeface="Arial" panose="020B0604020202020204" pitchFamily="34" charset="0"/>
              </a:rPr>
              <a:t>and flex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 of the concrete based on weather conditions, ice build up, and so much more.  </a:t>
            </a:r>
            <a:endParaRPr lang="en-US" altLang="ja-JP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So I didn’t realise how true it was when Sam P launched Smart Planet: I thought it was a marketing play. But truly the world is more </a:t>
            </a:r>
            <a:r>
              <a:rPr lang="en-CA" altLang="en-US" sz="1000" b="1" u="sng">
                <a:latin typeface="Arial" panose="020B0604020202020204" pitchFamily="34" charset="0"/>
                <a:cs typeface="Arial" panose="020B0604020202020204" pitchFamily="34" charset="0"/>
              </a:rPr>
              <a:t>instrumented, interconnected, and intelligent</a:t>
            </a:r>
            <a:r>
              <a:rPr lang="en-CA" altLang="en-US" sz="1000">
                <a:latin typeface="Arial" panose="020B0604020202020204" pitchFamily="34" charset="0"/>
                <a:cs typeface="Arial" panose="020B0604020202020204" pitchFamily="34" charset="0"/>
              </a:rPr>
              <a:t> than it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s ever been and this capability allows us to address new problems and gain new insight never before thought possible and that</a:t>
            </a:r>
            <a:r>
              <a:rPr lang="en-US" altLang="en-US" sz="10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CA" altLang="ja-JP" sz="1000">
                <a:latin typeface="Arial" panose="020B0604020202020204" pitchFamily="34" charset="0"/>
                <a:cs typeface="Arial" panose="020B0604020202020204" pitchFamily="34" charset="0"/>
              </a:rPr>
              <a:t>s what the Big Data opportunity is all about! </a:t>
            </a:r>
            <a:endParaRPr lang="en-US" altLang="ja-JP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8" name="Slide Number Placeholder 3"/>
          <p:cNvSpPr txBox="1">
            <a:spLocks noGrp="1"/>
          </p:cNvSpPr>
          <p:nvPr/>
        </p:nvSpPr>
        <p:spPr bwMode="auto">
          <a:xfrm>
            <a:off x="3935413" y="8804275"/>
            <a:ext cx="30114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616" tIns="46306" rIns="92616" bIns="46306" anchor="b"/>
          <a:lstStyle>
            <a:lvl1pPr defTabSz="922338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922338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922338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922338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922338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069935C4-6368-44CB-B882-BF44B8C728C0}" type="slidenum">
              <a:rPr lang="en-US" altLang="en-US" sz="1200"/>
              <a:pPr algn="r" eaLnBrk="1" hangingPunct="1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8864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3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8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675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1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0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87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3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4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45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10195-30D1-4F19-AF5E-AA85635D3D3E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E972C-A284-467E-A930-AC86795E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4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nUYcTuZJpM" TargetMode="External"/><Relationship Id="rId7" Type="http://schemas.openxmlformats.org/officeDocument/2006/relationships/hyperlink" Target="https://www.youtube.com/watch?v=mFNh4jp4yBo" TargetMode="External"/><Relationship Id="rId2" Type="http://schemas.openxmlformats.org/officeDocument/2006/relationships/hyperlink" Target="https://www.youtube.com/watch?v=_Xcmh1LQB9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GeoLFueR9U" TargetMode="External"/><Relationship Id="rId5" Type="http://schemas.openxmlformats.org/officeDocument/2006/relationships/hyperlink" Target="https://www.youtube.com/watch?v=uDBZnaoJVlk" TargetMode="External"/><Relationship Id="rId4" Type="http://schemas.openxmlformats.org/officeDocument/2006/relationships/hyperlink" Target="https://www.youtube.com/watch?v=mQQrzB-rnJ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conomist.com/node/15557443" TargetMode="External"/><Relationship Id="rId3" Type="http://schemas.openxmlformats.org/officeDocument/2006/relationships/hyperlink" Target="http://blog.getsatisfaction.com/2011/07/13/big-data/?view=socialstudies" TargetMode="External"/><Relationship Id="rId7" Type="http://schemas.openxmlformats.org/officeDocument/2006/relationships/hyperlink" Target="http://www.sas.com/resources/whitepaper/wp_46345.pdf" TargetMode="External"/><Relationship Id="rId2" Type="http://schemas.openxmlformats.org/officeDocument/2006/relationships/hyperlink" Target="http://www.marketingtechblog.com/ibm-big-data-market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ys-con.com/node/1920943" TargetMode="External"/><Relationship Id="rId5" Type="http://schemas.openxmlformats.org/officeDocument/2006/relationships/hyperlink" Target="http://wikibon.org/blog/unstructured-data/" TargetMode="External"/><Relationship Id="rId10" Type="http://schemas.openxmlformats.org/officeDocument/2006/relationships/hyperlink" Target="http://www.focus.com/fyi/10-largest-databases-in-the-world/" TargetMode="External"/><Relationship Id="rId4" Type="http://schemas.openxmlformats.org/officeDocument/2006/relationships/hyperlink" Target="http://wikibon.org/blog/taming-big-data/" TargetMode="External"/><Relationship Id="rId9" Type="http://schemas.openxmlformats.org/officeDocument/2006/relationships/hyperlink" Target="http://techcrunch.com/2008/01/09/google-processing-20000-terabytes-a-day-and-grow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apost.com/publications/article/173109/a-conversation-on-the-role-of-big-data-in-marketin.html" TargetMode="External"/><Relationship Id="rId2" Type="http://schemas.openxmlformats.org/officeDocument/2006/relationships/hyperlink" Target="http://wikibon.org/blog/big-data-infographi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iliconrepublic.com/strategy/item/22420-amount-of-data-in-2011-equa" TargetMode="External"/><Relationship Id="rId4" Type="http://schemas.openxmlformats.org/officeDocument/2006/relationships/hyperlink" Target="http://www.mckinsey.com/Insights/MGI/Research/Technology_and_Innovation/Big_data_The_next_frontier_for_innova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CS5560 Knowledge Discovery and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January 21,2020 – Lecture 1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35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3" y="179857"/>
            <a:ext cx="9342407" cy="63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5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83" y="1834862"/>
            <a:ext cx="4426563" cy="3181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0" y="1234698"/>
            <a:ext cx="2553301" cy="347882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657520" y="2804359"/>
            <a:ext cx="2156603" cy="793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0" y="4704059"/>
            <a:ext cx="2668604" cy="16678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34423" y="1578339"/>
            <a:ext cx="356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How to construct knowledge graphs from unstructured data?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56323" y="25059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Dynamic Knowledge Graph Construction</a:t>
            </a:r>
          </a:p>
        </p:txBody>
      </p:sp>
    </p:spTree>
    <p:extLst>
      <p:ext uri="{BB962C8B-B14F-4D97-AF65-F5344CB8AC3E}">
        <p14:creationId xmlns:p14="http://schemas.microsoft.com/office/powerpoint/2010/main" val="265339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273" y="30177"/>
            <a:ext cx="10515600" cy="1325563"/>
          </a:xfrm>
        </p:spPr>
        <p:txBody>
          <a:bodyPr/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Intelligent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2" y="1302458"/>
            <a:ext cx="4426563" cy="318143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338039" y="2592800"/>
            <a:ext cx="2156603" cy="793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63971" y="930563"/>
            <a:ext cx="282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Recommendation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63971" y="1376264"/>
            <a:ext cx="249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Summarization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63971" y="2340642"/>
            <a:ext cx="2006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Question</a:t>
            </a:r>
          </a:p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Answering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8204" y="1302458"/>
            <a:ext cx="356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Can we generate intelligent applications using ontologies?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3971" y="4298379"/>
            <a:ext cx="2006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Intelligent Marketing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63971" y="5129376"/>
            <a:ext cx="2006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Personalized Treatment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63971" y="5960373"/>
            <a:ext cx="2006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dirty="0">
                <a:latin typeface="Georgia" charset="0"/>
                <a:ea typeface="Georgia" charset="0"/>
                <a:cs typeface="Georgia" charset="0"/>
              </a:rPr>
              <a:t>…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63970" y="1858453"/>
            <a:ext cx="282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Semantic  Search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63971" y="3286124"/>
            <a:ext cx="2006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Intelligent Tutoring </a:t>
            </a:r>
          </a:p>
        </p:txBody>
      </p:sp>
    </p:spTree>
    <p:extLst>
      <p:ext uri="{BB962C8B-B14F-4D97-AF65-F5344CB8AC3E}">
        <p14:creationId xmlns:p14="http://schemas.microsoft.com/office/powerpoint/2010/main" val="214119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charset="0"/>
                <a:ea typeface="Georgia" charset="0"/>
                <a:cs typeface="Georgia" charset="0"/>
              </a:rPr>
              <a:t>How?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From Text to Knowledge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40" y="2591830"/>
            <a:ext cx="20701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21" y="2845830"/>
            <a:ext cx="3771900" cy="22606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75438" y="3484605"/>
            <a:ext cx="2619632" cy="939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charset="0"/>
                <a:ea typeface="Georgia" charset="0"/>
                <a:cs typeface="Georgia" charset="0"/>
              </a:rPr>
              <a:t>How?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From Text to Knowledge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40" y="2591830"/>
            <a:ext cx="2070100" cy="25146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75438" y="3484605"/>
            <a:ext cx="2619632" cy="939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71140" y="1818093"/>
            <a:ext cx="898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Step 1: </a:t>
            </a:r>
            <a:r>
              <a:rPr lang="en-US" sz="360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Natural Language Processing (NLP)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63" y="2931812"/>
            <a:ext cx="2806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60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081" y="4789"/>
            <a:ext cx="10515600" cy="1325563"/>
          </a:xfrm>
        </p:spPr>
        <p:txBody>
          <a:bodyPr/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What is NLP?</a:t>
            </a:r>
          </a:p>
        </p:txBody>
      </p:sp>
      <p:sp>
        <p:nvSpPr>
          <p:cNvPr id="5" name="Rectangle 4"/>
          <p:cNvSpPr/>
          <p:nvPr/>
        </p:nvSpPr>
        <p:spPr>
          <a:xfrm>
            <a:off x="67963" y="6488668"/>
            <a:ext cx="11285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www.datasciencecentral.com</a:t>
            </a:r>
            <a:r>
              <a:rPr lang="en-US" dirty="0"/>
              <a:t>/profiles/blogs/overview-of-artificial-intelligence-and-role-of-natural-language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293" y="1509534"/>
            <a:ext cx="163711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Sentence </a:t>
            </a:r>
          </a:p>
          <a:p>
            <a:r>
              <a:rPr lang="en-US" sz="2000" dirty="0"/>
              <a:t>Segmentation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323" y="2682530"/>
            <a:ext cx="148553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Tokenization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265" y="3517329"/>
            <a:ext cx="28946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/>
              <a:t>Stemming/Lemmatization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53081" y="4428604"/>
            <a:ext cx="235782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Part-of-Speech (POS)</a:t>
            </a:r>
          </a:p>
          <a:p>
            <a:r>
              <a:rPr lang="en-US" sz="2000" dirty="0"/>
              <a:t>Tagging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7726" y="5553312"/>
            <a:ext cx="93621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Parsing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1167" y="4397647"/>
            <a:ext cx="146950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Name Entity</a:t>
            </a:r>
          </a:p>
          <a:p>
            <a:r>
              <a:rPr lang="en-US" sz="2000" dirty="0"/>
              <a:t>Recognition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80934" y="4380030"/>
            <a:ext cx="153336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Co-reference</a:t>
            </a:r>
          </a:p>
          <a:p>
            <a:r>
              <a:rPr lang="en-US" sz="2000" dirty="0"/>
              <a:t>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900" y="321849"/>
            <a:ext cx="1739900" cy="314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81478" y="3506248"/>
            <a:ext cx="11919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/>
              <a:t>Stopword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279045" y="3478297"/>
            <a:ext cx="100348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N-Gram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88099" y="3474168"/>
            <a:ext cx="11355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Synonym</a:t>
            </a:r>
          </a:p>
        </p:txBody>
      </p: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 flipH="1">
            <a:off x="1112091" y="2217420"/>
            <a:ext cx="48760" cy="46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 flipH="1">
            <a:off x="1112090" y="3082640"/>
            <a:ext cx="1" cy="421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112090" y="3912662"/>
            <a:ext cx="0" cy="49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0" idx="0"/>
          </p:cNvCxnSpPr>
          <p:nvPr/>
        </p:nvCxnSpPr>
        <p:spPr>
          <a:xfrm>
            <a:off x="995835" y="5217348"/>
            <a:ext cx="0" cy="33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6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How? From Text to Knowledge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6038"/>
            <a:ext cx="1513597" cy="183860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611945" y="3615780"/>
            <a:ext cx="2619632" cy="939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221" y="1874686"/>
            <a:ext cx="1112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Step 2: Information </a:t>
            </a:r>
            <a:r>
              <a:rPr lang="en-US" sz="360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Retrieval/Information Extraction</a:t>
            </a:r>
            <a:endParaRPr lang="en-US" sz="3600" dirty="0">
              <a:solidFill>
                <a:srgbClr val="FF00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25" y="3339384"/>
            <a:ext cx="2047897" cy="149190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309816" y="4085338"/>
            <a:ext cx="7949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73" y="2521017"/>
            <a:ext cx="2993045" cy="37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2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How? From Text to Knowledge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6038"/>
            <a:ext cx="1513597" cy="183860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331551" y="3624290"/>
            <a:ext cx="1806688" cy="967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1094" y="1790760"/>
            <a:ext cx="4971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Step 3: Topic Discovery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44" y="3410838"/>
            <a:ext cx="1913389" cy="139391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8" idx="1"/>
          </p:cNvCxnSpPr>
          <p:nvPr/>
        </p:nvCxnSpPr>
        <p:spPr>
          <a:xfrm flipV="1">
            <a:off x="1330036" y="4107797"/>
            <a:ext cx="519508" cy="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88" y="2537163"/>
            <a:ext cx="2171163" cy="269985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762933" y="4107797"/>
            <a:ext cx="39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940" y="2537163"/>
            <a:ext cx="3411869" cy="29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1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How? From Text to Knowledge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6038"/>
            <a:ext cx="1513597" cy="183860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420338" y="3617148"/>
            <a:ext cx="1806688" cy="967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1094" y="1790760"/>
            <a:ext cx="8141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Step 4: Knowledge Graph Construction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81" y="3743725"/>
            <a:ext cx="1730821" cy="126091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8" idx="1"/>
          </p:cNvCxnSpPr>
          <p:nvPr/>
        </p:nvCxnSpPr>
        <p:spPr>
          <a:xfrm>
            <a:off x="1413985" y="4374182"/>
            <a:ext cx="41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52" y="2831628"/>
            <a:ext cx="1802287" cy="224115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564702" y="4374182"/>
            <a:ext cx="39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0" y="3174754"/>
            <a:ext cx="2170721" cy="18517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395437" y="4374182"/>
            <a:ext cx="39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017" y="3354623"/>
            <a:ext cx="2438456" cy="14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How? From Text to Knowledge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6038"/>
            <a:ext cx="1513597" cy="1838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633" y="1478510"/>
            <a:ext cx="7968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Step 5: Knowledge Graph Refinement </a:t>
            </a:r>
          </a:p>
          <a:p>
            <a:r>
              <a:rPr lang="en-US" sz="3600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with Machine 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81" y="3743725"/>
            <a:ext cx="1730821" cy="126091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8" idx="1"/>
          </p:cNvCxnSpPr>
          <p:nvPr/>
        </p:nvCxnSpPr>
        <p:spPr>
          <a:xfrm>
            <a:off x="1413985" y="4374182"/>
            <a:ext cx="41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52" y="2831628"/>
            <a:ext cx="1802287" cy="224115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564702" y="4374182"/>
            <a:ext cx="39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30" y="3174754"/>
            <a:ext cx="2170721" cy="18517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395437" y="4374182"/>
            <a:ext cx="39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39" y="2282293"/>
            <a:ext cx="2438456" cy="146143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7906551" y="3526971"/>
            <a:ext cx="540930" cy="57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49" y="5004639"/>
            <a:ext cx="2781392" cy="1681772"/>
          </a:xfrm>
          <a:prstGeom prst="rect">
            <a:avLst/>
          </a:prstGeom>
        </p:spPr>
      </p:pic>
      <p:sp>
        <p:nvSpPr>
          <p:cNvPr id="14" name="Up-Down Arrow 13"/>
          <p:cNvSpPr/>
          <p:nvPr/>
        </p:nvSpPr>
        <p:spPr>
          <a:xfrm>
            <a:off x="9221710" y="3858538"/>
            <a:ext cx="522514" cy="10312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779561" y="4675872"/>
            <a:ext cx="325717" cy="56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72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9987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IBM Watson: How it Works</a:t>
            </a: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  <a:hlinkClick r:id="rId2"/>
              </a:rPr>
              <a:t>https://www.youtube.com/watch?v=_Xcmh1LQB9I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Google's Deep Mind Explained! - Self Learning A.I. (13:44)</a:t>
            </a: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  <a:hlinkClick r:id="rId3"/>
              </a:rPr>
              <a:t>https://www.youtube.com/watch?v=TnUYcTuZJpM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Subnets, Deep Learning, and AI for the Enterprise</a:t>
            </a: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  <a:hlinkClick r:id="rId4"/>
              </a:rPr>
              <a:t>https://www.youtube.com/watch?v=mQQrzB-rnJ4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IBM Watson: Smartest Machine ever built - Documentary</a:t>
            </a: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  <a:hlinkClick r:id="rId5"/>
              </a:rPr>
              <a:t>https://www.youtube.com/watch?v=uDBZnaoJVlk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Knowledge Management and Big Data in Business</a:t>
            </a: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  <a:hlinkClick r:id="rId6"/>
              </a:rPr>
              <a:t>https://www.youtube.com/watch?v=TGeoLFueR9U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Knowledge Management Basics</a:t>
            </a:r>
          </a:p>
          <a:p>
            <a:pPr marL="0" indent="0">
              <a:buNone/>
            </a:pPr>
            <a:r>
              <a:rPr lang="en-US" dirty="0">
                <a:latin typeface="Georgia" charset="0"/>
                <a:ea typeface="Georgia" charset="0"/>
                <a:cs typeface="Georgia" charset="0"/>
                <a:hlinkClick r:id="rId7"/>
              </a:rPr>
              <a:t>https://www.youtube.com/watch?v=mFNh4jp4yBo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8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50988" y="490538"/>
            <a:ext cx="9117012" cy="476250"/>
          </a:xfrm>
        </p:spPr>
        <p:txBody>
          <a:bodyPr anchor="ctr">
            <a:noAutofit/>
          </a:bodyPr>
          <a:lstStyle/>
          <a:p>
            <a:r>
              <a:rPr lang="en-US" altLang="en-US" sz="3200" b="1" dirty="0">
                <a:latin typeface="Georgia" panose="02040502050405020303" pitchFamily="18" charset="0"/>
              </a:rPr>
              <a:t>Where Is This “Big Data” Coming From?</a:t>
            </a:r>
          </a:p>
        </p:txBody>
      </p:sp>
      <p:sp>
        <p:nvSpPr>
          <p:cNvPr id="54282" name="Text Box 37"/>
          <p:cNvSpPr txBox="1">
            <a:spLocks noChangeArrowheads="1"/>
          </p:cNvSpPr>
          <p:nvPr/>
        </p:nvSpPr>
        <p:spPr bwMode="auto">
          <a:xfrm>
            <a:off x="2297113" y="1539875"/>
            <a:ext cx="2825750" cy="92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>
                <a:solidFill>
                  <a:srgbClr val="FF0000"/>
                </a:solidFill>
              </a:rPr>
              <a:t>12+ TBs</a:t>
            </a:r>
            <a:r>
              <a:rPr lang="en-US" altLang="en-US" sz="1300" b="1">
                <a:solidFill>
                  <a:srgbClr val="FF0000"/>
                </a:solidFill>
              </a:rPr>
              <a:t> </a:t>
            </a:r>
            <a:br>
              <a:rPr lang="en-US" altLang="en-US" sz="1300" b="1">
                <a:solidFill>
                  <a:srgbClr val="FF0000"/>
                </a:solidFill>
              </a:rPr>
            </a:br>
            <a:r>
              <a:rPr lang="en-US" altLang="en-US" b="1">
                <a:solidFill>
                  <a:srgbClr val="075314"/>
                </a:solidFill>
              </a:rPr>
              <a:t>of tweet data </a:t>
            </a:r>
            <a:br>
              <a:rPr lang="en-US" altLang="en-US" b="1">
                <a:solidFill>
                  <a:srgbClr val="075314"/>
                </a:solidFill>
              </a:rPr>
            </a:br>
            <a:r>
              <a:rPr lang="en-US" altLang="en-US" b="1">
                <a:solidFill>
                  <a:srgbClr val="075314"/>
                </a:solidFill>
              </a:rPr>
              <a:t>every day</a:t>
            </a:r>
          </a:p>
        </p:txBody>
      </p:sp>
      <p:sp>
        <p:nvSpPr>
          <p:cNvPr id="54283" name="Text Box 38"/>
          <p:cNvSpPr txBox="1">
            <a:spLocks noChangeArrowheads="1"/>
          </p:cNvSpPr>
          <p:nvPr/>
        </p:nvSpPr>
        <p:spPr bwMode="auto">
          <a:xfrm>
            <a:off x="3662363" y="4949825"/>
            <a:ext cx="1325562" cy="92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>
                <a:solidFill>
                  <a:srgbClr val="FF0000"/>
                </a:solidFill>
              </a:rPr>
              <a:t>25+ TBs </a:t>
            </a:r>
            <a:r>
              <a:rPr lang="en-US" altLang="en-US" b="1">
                <a:solidFill>
                  <a:srgbClr val="075314"/>
                </a:solidFill>
              </a:rPr>
              <a:t>of</a:t>
            </a:r>
            <a:br>
              <a:rPr lang="en-US" altLang="en-US" b="1">
                <a:solidFill>
                  <a:srgbClr val="075314"/>
                </a:solidFill>
              </a:rPr>
            </a:br>
            <a:r>
              <a:rPr lang="en-US" altLang="en-US" b="1">
                <a:solidFill>
                  <a:srgbClr val="075314"/>
                </a:solidFill>
              </a:rPr>
              <a:t>log data every day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9" y="2436813"/>
            <a:ext cx="27844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 rot="-5400000">
            <a:off x="1252539" y="3718095"/>
            <a:ext cx="1470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b="1" i="1" dirty="0">
                <a:solidFill>
                  <a:srgbClr val="FF0000"/>
                </a:solidFill>
              </a:rPr>
              <a:t>? TBs </a:t>
            </a:r>
            <a:r>
              <a:rPr lang="en-US" altLang="en-US" sz="2000" b="1" dirty="0">
                <a:solidFill>
                  <a:srgbClr val="075314"/>
                </a:solidFill>
              </a:rPr>
              <a:t>of</a:t>
            </a:r>
            <a:br>
              <a:rPr lang="en-US" altLang="en-US" sz="2000" b="1" dirty="0">
                <a:solidFill>
                  <a:srgbClr val="075314"/>
                </a:solidFill>
              </a:rPr>
            </a:br>
            <a:r>
              <a:rPr lang="en-US" altLang="en-US" sz="2000" b="1" dirty="0">
                <a:solidFill>
                  <a:srgbClr val="075314"/>
                </a:solidFill>
              </a:rPr>
              <a:t>data every day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900238" y="5038726"/>
            <a:ext cx="1638300" cy="1509713"/>
            <a:chOff x="264585" y="4317999"/>
            <a:chExt cx="1842062" cy="2180183"/>
          </a:xfrm>
        </p:grpSpPr>
        <p:pic>
          <p:nvPicPr>
            <p:cNvPr id="1128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6" y="6117182"/>
              <a:ext cx="89262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5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5" y="4317999"/>
              <a:ext cx="1842062" cy="178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257800" y="874713"/>
            <a:ext cx="5410200" cy="6129634"/>
            <a:chOff x="3733800" y="742950"/>
            <a:chExt cx="5410202" cy="6130150"/>
          </a:xfrm>
        </p:grpSpPr>
        <p:grpSp>
          <p:nvGrpSpPr>
            <p:cNvPr id="11276" name="Group 11"/>
            <p:cNvGrpSpPr>
              <a:grpSpLocks/>
            </p:cNvGrpSpPr>
            <p:nvPr/>
          </p:nvGrpSpPr>
          <p:grpSpPr bwMode="auto">
            <a:xfrm>
              <a:off x="3744913" y="742950"/>
              <a:ext cx="5399089" cy="5553075"/>
              <a:chOff x="3744913" y="742950"/>
              <a:chExt cx="5399089" cy="5553075"/>
            </a:xfrm>
          </p:grpSpPr>
          <p:pic>
            <p:nvPicPr>
              <p:cNvPr id="11278" name="Picture 40" descr="mobile-internet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75222">
                <a:off x="7105650" y="858838"/>
                <a:ext cx="942975" cy="126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79" name="Picture 1" descr="TrendsMontag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4913" y="1103313"/>
                <a:ext cx="4648200" cy="519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80" name="Rectangle 4"/>
              <p:cNvSpPr>
                <a:spLocks noChangeArrowheads="1"/>
              </p:cNvSpPr>
              <p:nvPr/>
            </p:nvSpPr>
            <p:spPr bwMode="auto">
              <a:xfrm>
                <a:off x="7805738" y="4570414"/>
                <a:ext cx="1338264" cy="1723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/>
                <a:r>
                  <a:rPr lang="en-US" altLang="en-US" b="1" i="1">
                    <a:solidFill>
                      <a:srgbClr val="FF0000"/>
                    </a:solidFill>
                  </a:rPr>
                  <a:t>2+ billion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1600" b="1">
                    <a:solidFill>
                      <a:srgbClr val="075314"/>
                    </a:solidFill>
                  </a:rPr>
                  <a:t>people on the Web by end 2011 </a:t>
                </a:r>
                <a:endParaRPr lang="en-US" altLang="en-US" b="1"/>
              </a:p>
            </p:txBody>
          </p:sp>
          <p:sp>
            <p:nvSpPr>
              <p:cNvPr id="11281" name="Rectangle 4"/>
              <p:cNvSpPr>
                <a:spLocks noChangeArrowheads="1"/>
              </p:cNvSpPr>
              <p:nvPr/>
            </p:nvSpPr>
            <p:spPr bwMode="auto">
              <a:xfrm>
                <a:off x="3766785" y="832090"/>
                <a:ext cx="2527653" cy="1292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ctr"/>
                <a:r>
                  <a:rPr lang="en-US" altLang="en-US" b="1" i="1">
                    <a:solidFill>
                      <a:srgbClr val="FF0000"/>
                    </a:solidFill>
                  </a:rPr>
                  <a:t>30 billion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 </a:t>
                </a:r>
                <a:r>
                  <a:rPr lang="en-US" altLang="en-US" b="1">
                    <a:solidFill>
                      <a:srgbClr val="075314"/>
                    </a:solidFill>
                  </a:rPr>
                  <a:t>RFID tags today</a:t>
                </a:r>
                <a:br>
                  <a:rPr lang="en-US" altLang="en-US" b="1">
                    <a:solidFill>
                      <a:srgbClr val="075314"/>
                    </a:solidFill>
                  </a:rPr>
                </a:br>
                <a:r>
                  <a:rPr lang="en-US" altLang="en-US" b="1">
                    <a:solidFill>
                      <a:srgbClr val="075314"/>
                    </a:solidFill>
                  </a:rPr>
                  <a:t> (1.3B in 2005</a:t>
                </a:r>
                <a:r>
                  <a:rPr lang="en-US" altLang="en-US">
                    <a:solidFill>
                      <a:srgbClr val="075314"/>
                    </a:solidFill>
                  </a:rPr>
                  <a:t>)</a:t>
                </a:r>
                <a:endParaRPr lang="en-US" altLang="en-US"/>
              </a:p>
            </p:txBody>
          </p:sp>
          <p:sp>
            <p:nvSpPr>
              <p:cNvPr id="11282" name="Rectangle 4"/>
              <p:cNvSpPr>
                <a:spLocks noChangeArrowheads="1"/>
              </p:cNvSpPr>
              <p:nvPr/>
            </p:nvSpPr>
            <p:spPr bwMode="auto">
              <a:xfrm>
                <a:off x="7747000" y="742950"/>
                <a:ext cx="1323975" cy="2000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/>
                <a:r>
                  <a:rPr lang="en-US" altLang="en-US" b="1" i="1">
                    <a:solidFill>
                      <a:srgbClr val="FF0000"/>
                    </a:solidFill>
                  </a:rPr>
                  <a:t>4.6 billion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1600" b="1">
                    <a:solidFill>
                      <a:srgbClr val="075314"/>
                    </a:solidFill>
                  </a:rPr>
                  <a:t>camera phones world wide</a:t>
                </a:r>
                <a:endParaRPr lang="en-US" altLang="en-US" sz="2000" b="1"/>
              </a:p>
            </p:txBody>
          </p:sp>
          <p:sp>
            <p:nvSpPr>
              <p:cNvPr id="11283" name="Rectangle 5"/>
              <p:cNvSpPr>
                <a:spLocks noChangeArrowheads="1"/>
              </p:cNvSpPr>
              <p:nvPr/>
            </p:nvSpPr>
            <p:spPr bwMode="auto">
              <a:xfrm>
                <a:off x="7696200" y="2609851"/>
                <a:ext cx="1447802" cy="2308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/>
                <a:r>
                  <a:rPr lang="en-US" altLang="en-US" b="1" i="1">
                    <a:solidFill>
                      <a:srgbClr val="FF0000"/>
                    </a:solidFill>
                  </a:rPr>
                  <a:t>100s of millions of GPS enabled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1600" b="1">
                    <a:solidFill>
                      <a:srgbClr val="075314"/>
                    </a:solidFill>
                  </a:rPr>
                  <a:t>devices sold annually</a:t>
                </a:r>
                <a:endParaRPr lang="en-US" altLang="en-US" sz="1600" b="1"/>
              </a:p>
            </p:txBody>
          </p:sp>
        </p:grpSp>
        <p:sp>
          <p:nvSpPr>
            <p:cNvPr id="11277" name="Rectangle 4"/>
            <p:cNvSpPr>
              <a:spLocks noChangeArrowheads="1"/>
            </p:cNvSpPr>
            <p:nvPr/>
          </p:nvSpPr>
          <p:spPr bwMode="auto">
            <a:xfrm>
              <a:off x="3733800" y="5487988"/>
              <a:ext cx="2374900" cy="138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600" tIns="228600" rIns="228600" bIns="228600">
              <a:spAutoFit/>
            </a:bodyPr>
            <a:lstStyle/>
            <a:p>
              <a:pPr algn="ctr"/>
              <a:r>
                <a:rPr lang="en-US" altLang="en-US" b="1" i="1">
                  <a:solidFill>
                    <a:srgbClr val="FF0000"/>
                  </a:solidFill>
                </a:rPr>
                <a:t>76 million</a:t>
              </a:r>
              <a:r>
                <a:rPr lang="en-US" altLang="en-US" sz="2400" b="1">
                  <a:solidFill>
                    <a:srgbClr val="FF0000"/>
                  </a:solidFill>
                </a:rPr>
                <a:t> </a:t>
              </a:r>
              <a:r>
                <a:rPr lang="en-US" altLang="en-US" b="1">
                  <a:solidFill>
                    <a:srgbClr val="075314"/>
                  </a:solidFill>
                </a:rPr>
                <a:t>smart meters in 2009…</a:t>
              </a:r>
              <a:br>
                <a:rPr lang="en-US" altLang="en-US" b="1">
                  <a:solidFill>
                    <a:srgbClr val="075314"/>
                  </a:solidFill>
                </a:rPr>
              </a:br>
              <a:r>
                <a:rPr lang="en-US" altLang="en-US" b="1">
                  <a:solidFill>
                    <a:srgbClr val="075314"/>
                  </a:solidFill>
                </a:rPr>
                <a:t> 200M by 2014 </a:t>
              </a:r>
              <a:endParaRPr lang="en-US" altLang="en-US" sz="1400" b="1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4303713" y="814388"/>
            <a:ext cx="11237912" cy="5651500"/>
            <a:chOff x="-3002507" y="870897"/>
            <a:chExt cx="11237724" cy="5651500"/>
          </a:xfrm>
        </p:grpSpPr>
        <p:sp>
          <p:nvSpPr>
            <p:cNvPr id="11" name="Trapezoid 10"/>
            <p:cNvSpPr/>
            <p:nvPr/>
          </p:nvSpPr>
          <p:spPr bwMode="auto">
            <a:xfrm rot="16200000">
              <a:off x="-2661247" y="529637"/>
              <a:ext cx="5651500" cy="6334019"/>
            </a:xfrm>
            <a:prstGeom prst="trapezoid">
              <a:avLst>
                <a:gd name="adj" fmla="val 28745"/>
              </a:avLst>
            </a:prstGeom>
            <a:solidFill>
              <a:schemeClr val="tx2"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2075" tIns="46038" rIns="92075" bIns="46038"/>
            <a:lstStyle/>
            <a:p>
              <a:pPr>
                <a:spcBef>
                  <a:spcPct val="50000"/>
                </a:spcBef>
                <a:defRPr/>
              </a:pPr>
              <a:endParaRPr lang="en-US" dirty="0">
                <a:ea typeface="ＭＳ Ｐゴシック" charset="0"/>
              </a:endParaRPr>
            </a:p>
          </p:txBody>
        </p:sp>
        <p:pic>
          <p:nvPicPr>
            <p:cNvPr id="11275" name="Picture 4" descr="AvailabilityAA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9823" y="4719957"/>
              <a:ext cx="1535394" cy="160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1913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2" grpId="0"/>
      <p:bldP spid="54283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12" y="0"/>
            <a:ext cx="8828151" cy="623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64" y="6488668"/>
            <a:ext cx="4260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http://wikibon.org/blog/big-data-statistics/</a:t>
            </a:r>
          </a:p>
        </p:txBody>
      </p:sp>
    </p:spTree>
    <p:extLst>
      <p:ext uri="{BB962C8B-B14F-4D97-AF65-F5344CB8AC3E}">
        <p14:creationId xmlns:p14="http://schemas.microsoft.com/office/powerpoint/2010/main" val="291549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28226" y="6454775"/>
            <a:ext cx="282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fld id="{979D68DC-DC4C-4CA8-8349-7887DBACDFB7}" type="slidenum">
              <a:rPr lang="en-US" altLang="en-US" sz="1200">
                <a:solidFill>
                  <a:srgbClr val="878787"/>
                </a:solidFill>
                <a:latin typeface="Lucida Grande" charset="0"/>
                <a:sym typeface="Lucida Grande" charset="0"/>
              </a:rPr>
              <a:pPr algn="r" eaLnBrk="1" hangingPunct="1"/>
              <a:t>5</a:t>
            </a:fld>
            <a:endParaRPr lang="en-US" altLang="en-US" sz="1200">
              <a:solidFill>
                <a:srgbClr val="878787"/>
              </a:solidFill>
              <a:latin typeface="Lucida Grande" charset="0"/>
              <a:sym typeface="Lucida Grande" charset="0"/>
            </a:endParaRPr>
          </a:p>
        </p:txBody>
      </p:sp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1981200" y="9906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 b="1" dirty="0">
                <a:latin typeface="Georgia" panose="02040502050405020303" pitchFamily="18" charset="0"/>
              </a:rPr>
              <a:t>Yottabyte Age</a:t>
            </a:r>
            <a:br>
              <a:rPr lang="en-US" altLang="en-US" dirty="0">
                <a:latin typeface="Georgia" panose="02040502050405020303" pitchFamily="18" charset="0"/>
              </a:rPr>
            </a:br>
            <a:endParaRPr lang="en-US" altLang="en-US" dirty="0">
              <a:latin typeface="Georgia" panose="02040502050405020303" pitchFamily="18" charset="0"/>
            </a:endParaRPr>
          </a:p>
        </p:txBody>
      </p:sp>
      <p:sp>
        <p:nvSpPr>
          <p:cNvPr id="28676" name="Content Placeholder 13"/>
          <p:cNvSpPr>
            <a:spLocks noGrp="1"/>
          </p:cNvSpPr>
          <p:nvPr>
            <p:ph idx="1"/>
          </p:nvPr>
        </p:nvSpPr>
        <p:spPr>
          <a:xfrm>
            <a:off x="1676400" y="1981201"/>
            <a:ext cx="9121140" cy="414496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1 kilobyte			1,000 bytes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1 megabyte (1000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2</a:t>
            </a:r>
            <a:r>
              <a:rPr lang="en-US" dirty="0">
                <a:ea typeface="ＭＳ Ｐゴシック" charset="0"/>
                <a:cs typeface="ＭＳ Ｐゴシック" charset="0"/>
              </a:rPr>
              <a:t>)          1,000,000 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1 gigabyte	(1000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3</a:t>
            </a:r>
            <a:r>
              <a:rPr lang="en-US" dirty="0">
                <a:ea typeface="ＭＳ Ｐゴシック" charset="0"/>
                <a:cs typeface="ＭＳ Ｐゴシック" charset="0"/>
              </a:rPr>
              <a:t>) 	1,000,000,000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1 terabyte	(1000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4</a:t>
            </a:r>
            <a:r>
              <a:rPr lang="en-US" dirty="0">
                <a:ea typeface="ＭＳ Ｐゴシック" charset="0"/>
                <a:cs typeface="ＭＳ Ｐゴシック" charset="0"/>
              </a:rPr>
              <a:t>) 	1,000,000,000,000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1 petabyte	(1000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5</a:t>
            </a:r>
            <a:r>
              <a:rPr lang="en-US" dirty="0">
                <a:ea typeface="ＭＳ Ｐゴシック" charset="0"/>
                <a:cs typeface="ＭＳ Ｐゴシック" charset="0"/>
              </a:rPr>
              <a:t>) 	1,000,000,000,000,000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1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exabyte</a:t>
            </a:r>
            <a:r>
              <a:rPr lang="en-US" dirty="0">
                <a:ea typeface="ＭＳ Ｐゴシック" charset="0"/>
                <a:cs typeface="ＭＳ Ｐゴシック" charset="0"/>
              </a:rPr>
              <a:t>      (1000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6</a:t>
            </a:r>
            <a:r>
              <a:rPr lang="en-US" dirty="0">
                <a:ea typeface="ＭＳ Ｐゴシック" charset="0"/>
                <a:cs typeface="ＭＳ Ｐゴシック" charset="0"/>
              </a:rPr>
              <a:t>) 	1,000,000,000,000,000,000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1 zettabyte	 (1000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7</a:t>
            </a:r>
            <a:r>
              <a:rPr lang="en-US" dirty="0">
                <a:ea typeface="ＭＳ Ｐゴシック" charset="0"/>
                <a:cs typeface="ＭＳ Ｐゴシック" charset="0"/>
              </a:rPr>
              <a:t>) 	1,000,000,000,000,000,000,000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1 yottabyte    (1000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8</a:t>
            </a:r>
            <a:r>
              <a:rPr lang="en-US" dirty="0">
                <a:ea typeface="ＭＳ Ｐゴシック" charset="0"/>
                <a:cs typeface="ＭＳ Ｐゴシック" charset="0"/>
              </a:rPr>
              <a:t>)        1,000,000,000,000,000,000,000,000</a:t>
            </a:r>
          </a:p>
          <a:p>
            <a:pPr marL="0" indent="0"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9406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52" y="365125"/>
            <a:ext cx="11776494" cy="670045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Georgia" panose="02040502050405020303" pitchFamily="18" charset="0"/>
              </a:rPr>
              <a:t>Big Data in Today’s Business and Technology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649" y="1035170"/>
            <a:ext cx="12045351" cy="490888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2.7 </a:t>
            </a:r>
            <a:r>
              <a:rPr lang="en-US" sz="2000" dirty="0" err="1">
                <a:solidFill>
                  <a:srgbClr val="FF0000"/>
                </a:solidFill>
              </a:rPr>
              <a:t>Zetabytes</a:t>
            </a:r>
            <a:r>
              <a:rPr lang="en-US" sz="2000" dirty="0">
                <a:solidFill>
                  <a:srgbClr val="FF0000"/>
                </a:solidFill>
              </a:rPr>
              <a:t> of data </a:t>
            </a:r>
            <a:r>
              <a:rPr lang="en-US" sz="2000" dirty="0"/>
              <a:t>exist in the digital universe today. (</a:t>
            </a:r>
            <a:r>
              <a:rPr lang="en-US" sz="2000" u="sng" dirty="0">
                <a:hlinkClick r:id="rId2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235 Terabytes of data has been collected by the U.S. Library of Congress in April 2011. (</a:t>
            </a:r>
            <a:r>
              <a:rPr lang="en-US" sz="2000" u="sng" dirty="0">
                <a:hlinkClick r:id="rId3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Obama administration is investing $200 million in big data research projects. (</a:t>
            </a:r>
            <a:r>
              <a:rPr lang="en-US" sz="2000" u="sng" dirty="0">
                <a:hlinkClick r:id="rId4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IDC Estimates that by 2020,business transactions on the internet- business-to-business and business-to-consumer – will reach </a:t>
            </a:r>
            <a:r>
              <a:rPr lang="en-US" sz="2000" dirty="0">
                <a:solidFill>
                  <a:srgbClr val="FF0000"/>
                </a:solidFill>
              </a:rPr>
              <a:t>450 billion per day</a:t>
            </a:r>
            <a:r>
              <a:rPr lang="en-US" sz="2000" dirty="0"/>
              <a:t>. (</a:t>
            </a:r>
            <a:r>
              <a:rPr lang="en-US" sz="2000" u="sng" dirty="0">
                <a:hlinkClick r:id="rId5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Facebook</a:t>
            </a:r>
            <a:r>
              <a:rPr lang="en-US" sz="2000" dirty="0"/>
              <a:t> stores, accesses, and analyzes </a:t>
            </a:r>
            <a:r>
              <a:rPr lang="en-US" sz="2000" dirty="0">
                <a:solidFill>
                  <a:srgbClr val="FF0000"/>
                </a:solidFill>
              </a:rPr>
              <a:t>30+ Petabytes of user generated data</a:t>
            </a:r>
            <a:r>
              <a:rPr lang="en-US" sz="2000" dirty="0"/>
              <a:t>. (</a:t>
            </a:r>
            <a:r>
              <a:rPr lang="en-US" sz="2000" u="sng" dirty="0">
                <a:hlinkClick r:id="rId4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Akamai analyzes </a:t>
            </a:r>
            <a:r>
              <a:rPr lang="en-US" sz="2000" dirty="0">
                <a:solidFill>
                  <a:srgbClr val="FF0000"/>
                </a:solidFill>
              </a:rPr>
              <a:t>75 million events per day </a:t>
            </a:r>
            <a:r>
              <a:rPr lang="en-US" sz="2000" dirty="0"/>
              <a:t>to better target advertisements. (</a:t>
            </a:r>
            <a:r>
              <a:rPr lang="en-US" sz="2000" u="sng" dirty="0">
                <a:hlinkClick r:id="rId4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94% of Hadoop users perform analytics on large volumes of data not possible before; 88% analyze data in greater detail; while 82% can now retain more of their data. (</a:t>
            </a:r>
            <a:r>
              <a:rPr lang="en-US" sz="2000" u="sng" dirty="0">
                <a:hlinkClick r:id="rId6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Walmart </a:t>
            </a:r>
            <a:r>
              <a:rPr lang="en-US" sz="2000" dirty="0"/>
              <a:t>handles more than </a:t>
            </a:r>
            <a:r>
              <a:rPr lang="en-US" sz="2000" dirty="0">
                <a:solidFill>
                  <a:srgbClr val="FF0000"/>
                </a:solidFill>
              </a:rPr>
              <a:t>1 million customer transactions every hour</a:t>
            </a:r>
            <a:r>
              <a:rPr lang="en-US" sz="2000" dirty="0"/>
              <a:t>, which is imported into databases estimated to contain more than 2.5 petabytes of data. (</a:t>
            </a:r>
            <a:r>
              <a:rPr lang="en-US" sz="2000" u="sng" dirty="0">
                <a:hlinkClick r:id="rId7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More than 5 billion people </a:t>
            </a:r>
            <a:r>
              <a:rPr lang="en-US" sz="2000" dirty="0"/>
              <a:t>are calling, texting, tweeting and browsing </a:t>
            </a:r>
            <a:r>
              <a:rPr lang="en-US" sz="2000" dirty="0">
                <a:solidFill>
                  <a:srgbClr val="FF0000"/>
                </a:solidFill>
              </a:rPr>
              <a:t>on mobile phones worldwide</a:t>
            </a:r>
            <a:r>
              <a:rPr lang="en-US" sz="2000" dirty="0"/>
              <a:t>. (</a:t>
            </a:r>
            <a:r>
              <a:rPr lang="en-US" sz="2000" u="sng" dirty="0">
                <a:hlinkClick r:id="rId7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Decoding the human genome </a:t>
            </a:r>
            <a:r>
              <a:rPr lang="en-US" sz="2000" dirty="0"/>
              <a:t>originally took 10 years to process; now it can be </a:t>
            </a:r>
            <a:r>
              <a:rPr lang="en-US" sz="2000" dirty="0">
                <a:solidFill>
                  <a:srgbClr val="FF0000"/>
                </a:solidFill>
              </a:rPr>
              <a:t>achieved in one week</a:t>
            </a:r>
            <a:r>
              <a:rPr lang="en-US" sz="2000" dirty="0"/>
              <a:t>. (</a:t>
            </a:r>
            <a:r>
              <a:rPr lang="en-US" sz="2000" u="sng" dirty="0">
                <a:hlinkClick r:id="rId8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 2008, </a:t>
            </a:r>
            <a:r>
              <a:rPr lang="en-US" sz="2000" dirty="0">
                <a:solidFill>
                  <a:srgbClr val="FF0000"/>
                </a:solidFill>
              </a:rPr>
              <a:t>Google</a:t>
            </a:r>
            <a:r>
              <a:rPr lang="en-US" sz="2000" dirty="0"/>
              <a:t> was processing </a:t>
            </a:r>
            <a:r>
              <a:rPr lang="en-US" sz="2000" dirty="0">
                <a:solidFill>
                  <a:srgbClr val="FF0000"/>
                </a:solidFill>
              </a:rPr>
              <a:t>20,000 terabytes of data (20 petabytes) a day</a:t>
            </a:r>
            <a:r>
              <a:rPr lang="en-US" sz="2000" dirty="0"/>
              <a:t>. (</a:t>
            </a:r>
            <a:r>
              <a:rPr lang="en-US" sz="2000" u="sng" dirty="0">
                <a:hlinkClick r:id="rId9"/>
              </a:rPr>
              <a:t>Source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largest </a:t>
            </a:r>
            <a:r>
              <a:rPr lang="en-US" sz="2000" dirty="0">
                <a:solidFill>
                  <a:srgbClr val="FF0000"/>
                </a:solidFill>
              </a:rPr>
              <a:t>AT&amp;T database </a:t>
            </a:r>
            <a:r>
              <a:rPr lang="en-US" sz="2000" dirty="0"/>
              <a:t>boasts titles including the largest volume of data in </a:t>
            </a:r>
            <a:r>
              <a:rPr lang="en-US" sz="2000" dirty="0">
                <a:solidFill>
                  <a:srgbClr val="FF0000"/>
                </a:solidFill>
              </a:rPr>
              <a:t>one unique database (312 terabytes)</a:t>
            </a:r>
            <a:r>
              <a:rPr lang="en-US" sz="2000" dirty="0"/>
              <a:t> and the second largest number of rows in a unique database </a:t>
            </a:r>
            <a:r>
              <a:rPr lang="en-US" sz="2000" dirty="0">
                <a:solidFill>
                  <a:srgbClr val="FF0000"/>
                </a:solidFill>
              </a:rPr>
              <a:t>(1.9 trillion), </a:t>
            </a:r>
            <a:r>
              <a:rPr lang="en-US" sz="2000" dirty="0"/>
              <a:t>which comprises AT&amp;T’s extensive calling records. (</a:t>
            </a:r>
            <a:r>
              <a:rPr lang="en-US" sz="2000" u="sng" dirty="0">
                <a:hlinkClick r:id="rId10"/>
              </a:rPr>
              <a:t>Source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898118" y="6488668"/>
            <a:ext cx="4260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http://wikibon.org/blog/big-data-statistics/</a:t>
            </a:r>
          </a:p>
        </p:txBody>
      </p:sp>
    </p:spTree>
    <p:extLst>
      <p:ext uri="{BB962C8B-B14F-4D97-AF65-F5344CB8AC3E}">
        <p14:creationId xmlns:p14="http://schemas.microsoft.com/office/powerpoint/2010/main" val="150520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Rapid Growth of 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849" y="1690688"/>
            <a:ext cx="11214339" cy="47963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YouTube users upload </a:t>
            </a:r>
            <a:r>
              <a:rPr lang="en-US" dirty="0">
                <a:solidFill>
                  <a:srgbClr val="FF0000"/>
                </a:solidFill>
              </a:rPr>
              <a:t>48 hours of new video every minute </a:t>
            </a:r>
            <a:r>
              <a:rPr lang="en-US" dirty="0"/>
              <a:t>of the day. (</a:t>
            </a:r>
            <a:r>
              <a:rPr lang="en-US" u="sng" dirty="0">
                <a:hlinkClick r:id="rId2"/>
              </a:rPr>
              <a:t>Source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571 new websites are created every minute </a:t>
            </a:r>
            <a:r>
              <a:rPr lang="en-US" dirty="0"/>
              <a:t>of the day. (</a:t>
            </a:r>
            <a:r>
              <a:rPr lang="en-US" u="sng" dirty="0">
                <a:hlinkClick r:id="rId2"/>
              </a:rPr>
              <a:t>Source</a:t>
            </a:r>
            <a:r>
              <a:rPr lang="en-US" dirty="0"/>
              <a:t>)</a:t>
            </a:r>
          </a:p>
          <a:p>
            <a:r>
              <a:rPr lang="en-US" dirty="0"/>
              <a:t>Brands and organizations on </a:t>
            </a:r>
            <a:r>
              <a:rPr lang="en-US" dirty="0">
                <a:solidFill>
                  <a:srgbClr val="FF0000"/>
                </a:solidFill>
              </a:rPr>
              <a:t>Facebook</a:t>
            </a:r>
            <a:r>
              <a:rPr lang="en-US" dirty="0"/>
              <a:t> receive </a:t>
            </a:r>
            <a:r>
              <a:rPr lang="en-US" dirty="0">
                <a:solidFill>
                  <a:srgbClr val="FF0000"/>
                </a:solidFill>
              </a:rPr>
              <a:t>34,722 Likes every minute </a:t>
            </a:r>
            <a:r>
              <a:rPr lang="en-US" dirty="0"/>
              <a:t>of the day. (</a:t>
            </a:r>
            <a:r>
              <a:rPr lang="en-US" u="sng" dirty="0">
                <a:hlinkClick r:id="rId2"/>
              </a:rPr>
              <a:t>Source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100 terabytes of data </a:t>
            </a:r>
            <a:r>
              <a:rPr lang="en-US" dirty="0"/>
              <a:t>uploaded daily to </a:t>
            </a:r>
            <a:r>
              <a:rPr lang="en-US" dirty="0">
                <a:solidFill>
                  <a:srgbClr val="FF0000"/>
                </a:solidFill>
              </a:rPr>
              <a:t>Facebook</a:t>
            </a:r>
            <a:r>
              <a:rPr lang="en-US" dirty="0"/>
              <a:t>. 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</a:t>
            </a:r>
          </a:p>
          <a:p>
            <a:r>
              <a:rPr lang="en-US" dirty="0"/>
              <a:t>According to Twitter’s own research in early 2012, it sees roughly </a:t>
            </a:r>
            <a:r>
              <a:rPr lang="en-US" dirty="0">
                <a:solidFill>
                  <a:srgbClr val="FF0000"/>
                </a:solidFill>
              </a:rPr>
              <a:t>175 million tweets every day</a:t>
            </a:r>
            <a:r>
              <a:rPr lang="en-US" dirty="0"/>
              <a:t>, and has more than </a:t>
            </a:r>
            <a:r>
              <a:rPr lang="en-US" dirty="0">
                <a:solidFill>
                  <a:srgbClr val="FF0000"/>
                </a:solidFill>
              </a:rPr>
              <a:t>465 million accounts</a:t>
            </a:r>
            <a:r>
              <a:rPr lang="en-US" dirty="0"/>
              <a:t>. (</a:t>
            </a:r>
            <a:r>
              <a:rPr lang="en-US" u="sng" dirty="0">
                <a:hlinkClick r:id="rId3"/>
              </a:rPr>
              <a:t>Source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30 Billion pieces of content </a:t>
            </a:r>
            <a:r>
              <a:rPr lang="en-US" dirty="0"/>
              <a:t>shared on Facebook every month. (</a:t>
            </a:r>
            <a:r>
              <a:rPr lang="en-US" u="sng" dirty="0">
                <a:hlinkClick r:id="rId4"/>
              </a:rPr>
              <a:t>Source</a:t>
            </a:r>
            <a:r>
              <a:rPr lang="en-US" dirty="0"/>
              <a:t>)</a:t>
            </a:r>
          </a:p>
          <a:p>
            <a:r>
              <a:rPr lang="en-US" dirty="0"/>
              <a:t>Data production will be </a:t>
            </a:r>
            <a:r>
              <a:rPr lang="en-US" dirty="0">
                <a:solidFill>
                  <a:srgbClr val="FF0000"/>
                </a:solidFill>
              </a:rPr>
              <a:t>44 times greater in 2020 than it was in 2009</a:t>
            </a:r>
            <a:r>
              <a:rPr lang="en-US" dirty="0"/>
              <a:t>. (</a:t>
            </a:r>
            <a:r>
              <a:rPr lang="en-US" u="sng" dirty="0">
                <a:hlinkClick r:id="rId2"/>
              </a:rPr>
              <a:t>Source</a:t>
            </a:r>
            <a:r>
              <a:rPr lang="en-US" dirty="0"/>
              <a:t>)</a:t>
            </a:r>
          </a:p>
          <a:p>
            <a:r>
              <a:rPr lang="en-US" dirty="0"/>
              <a:t>In late 2011, IDC Digital Universe published a report indicating that some 1.8 zettabytes of data will be created that year.  (</a:t>
            </a:r>
            <a:r>
              <a:rPr lang="en-US" u="sng" dirty="0">
                <a:hlinkClick r:id="rId5"/>
              </a:rPr>
              <a:t>Source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In other words,  the amount of data in the world today is equal to:</a:t>
            </a:r>
          </a:p>
          <a:p>
            <a:pPr lvl="1"/>
            <a:r>
              <a:rPr lang="en-US" dirty="0"/>
              <a:t>Every person in the US tweeting three tweets per minute for 26,976 years.</a:t>
            </a:r>
          </a:p>
          <a:p>
            <a:pPr lvl="1"/>
            <a:r>
              <a:rPr lang="en-US" dirty="0"/>
              <a:t>Every person in the world having more than 215m high-resolution MRI scans a day.</a:t>
            </a:r>
          </a:p>
          <a:p>
            <a:pPr lvl="1"/>
            <a:r>
              <a:rPr lang="en-US" dirty="0"/>
              <a:t>More than 200bn HD movies – which would take a person 47m years to watch.</a:t>
            </a:r>
          </a:p>
        </p:txBody>
      </p:sp>
      <p:sp>
        <p:nvSpPr>
          <p:cNvPr id="4" name="Rectangle 3"/>
          <p:cNvSpPr/>
          <p:nvPr/>
        </p:nvSpPr>
        <p:spPr>
          <a:xfrm>
            <a:off x="679137" y="6302398"/>
            <a:ext cx="4260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http://wikibon.org/blog/big-data-statistics/</a:t>
            </a:r>
          </a:p>
        </p:txBody>
      </p:sp>
    </p:spTree>
    <p:extLst>
      <p:ext uri="{BB962C8B-B14F-4D97-AF65-F5344CB8AC3E}">
        <p14:creationId xmlns:p14="http://schemas.microsoft.com/office/powerpoint/2010/main" val="317637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12839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latin typeface="Georgia" panose="02040502050405020303" pitchFamily="18" charset="0"/>
              </a:rPr>
              <a:t>Unstructured Data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838200" y="1478280"/>
            <a:ext cx="10515600" cy="48615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>
                <a:latin typeface="Georgia" panose="02040502050405020303" pitchFamily="18" charset="0"/>
              </a:rPr>
              <a:t>“</a:t>
            </a:r>
            <a:r>
              <a:rPr lang="en-US" altLang="en-US" sz="2400" u="sng" dirty="0">
                <a:latin typeface="Georgia" panose="02040502050405020303" pitchFamily="18" charset="0"/>
              </a:rPr>
              <a:t>80 % of business-relevant information originates in unstructured form</a:t>
            </a:r>
            <a:r>
              <a:rPr lang="en-US" altLang="en-US" sz="2400" dirty="0">
                <a:latin typeface="Georgia" panose="02040502050405020303" pitchFamily="18" charset="0"/>
              </a:rPr>
              <a:t>, primarily text.” (a quote in 2008)</a:t>
            </a:r>
          </a:p>
          <a:p>
            <a:pPr eaLnBrk="1" hangingPunct="1"/>
            <a:r>
              <a:rPr lang="en-US" altLang="en-US" sz="2400" dirty="0">
                <a:latin typeface="Georgia" panose="02040502050405020303" pitchFamily="18" charset="0"/>
              </a:rPr>
              <a:t>“Based on the industry’s current estimations, unstructured data will occupy </a:t>
            </a:r>
            <a:r>
              <a:rPr lang="en-US" altLang="en-US" sz="2400" u="sng" dirty="0">
                <a:latin typeface="Georgia" panose="02040502050405020303" pitchFamily="18" charset="0"/>
              </a:rPr>
              <a:t>90% of the data by volume in the entire digital space over the next decade</a:t>
            </a:r>
            <a:r>
              <a:rPr lang="en-US" altLang="en-US" sz="2400" dirty="0">
                <a:latin typeface="Georgia" panose="02040502050405020303" pitchFamily="18" charset="0"/>
              </a:rPr>
              <a:t>.” (a quote in 2010)</a:t>
            </a:r>
          </a:p>
          <a:p>
            <a:pPr eaLnBrk="1" hangingPunct="1"/>
            <a:endParaRPr lang="en-US" altLang="en-US" sz="2400" dirty="0">
              <a:latin typeface="Georgia" panose="02040502050405020303" pitchFamily="18" charset="0"/>
            </a:endParaRPr>
          </a:p>
          <a:p>
            <a:pPr eaLnBrk="1" hangingPunct="1"/>
            <a:r>
              <a:rPr lang="en-US" altLang="en-US" sz="2400" dirty="0">
                <a:latin typeface="Georgia" panose="02040502050405020303" pitchFamily="18" charset="0"/>
              </a:rPr>
              <a:t>“The </a:t>
            </a:r>
            <a:r>
              <a:rPr lang="en-US" alt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possibilities for data mining from large text collections </a:t>
            </a:r>
            <a:r>
              <a:rPr lang="en-US" altLang="en-US" sz="2400" dirty="0">
                <a:latin typeface="Georgia" panose="02040502050405020303" pitchFamily="18" charset="0"/>
              </a:rPr>
              <a:t>are virtually untapped. Text expresses a vast, rich range of information, but encodes this information in a form that is </a:t>
            </a:r>
            <a:r>
              <a:rPr lang="en-US" alt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difficult to decipher automatically</a:t>
            </a:r>
            <a:r>
              <a:rPr lang="en-US" altLang="en-US" sz="2400" dirty="0">
                <a:latin typeface="Georgia" panose="02040502050405020303" pitchFamily="18" charset="0"/>
              </a:rPr>
              <a:t>. For example, it is much </a:t>
            </a:r>
            <a:r>
              <a:rPr lang="en-US" alt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more difficult to graphically display textual content </a:t>
            </a:r>
            <a:r>
              <a:rPr lang="en-US" altLang="en-US" sz="2400" dirty="0">
                <a:latin typeface="Georgia" panose="02040502050405020303" pitchFamily="18" charset="0"/>
              </a:rPr>
              <a:t>than quantitative data.” (Marti Hear, UC Berkeley, 2007)</a:t>
            </a:r>
          </a:p>
        </p:txBody>
      </p:sp>
    </p:spTree>
    <p:extLst>
      <p:ext uri="{BB962C8B-B14F-4D97-AF65-F5344CB8AC3E}">
        <p14:creationId xmlns:p14="http://schemas.microsoft.com/office/powerpoint/2010/main" val="194557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 descr="http://image.slidesharecdn.com/ibmwatsoncontentanalyticsdiscoverhiddenvalueinyourunstructureddata-150120163037-conversion-gate02/95/ibm-watson-content-analytics-discover-hidden-value-in-your-unstructured-data-9-638.jpg?cb=14217715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6"/>
          <a:stretch>
            <a:fillRect/>
          </a:stretch>
        </p:blipFill>
        <p:spPr bwMode="auto">
          <a:xfrm>
            <a:off x="1526858" y="-3226"/>
            <a:ext cx="9461182" cy="622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4"/>
          <p:cNvSpPr txBox="1">
            <a:spLocks noChangeArrowheads="1"/>
          </p:cNvSpPr>
          <p:nvPr/>
        </p:nvSpPr>
        <p:spPr bwMode="auto">
          <a:xfrm>
            <a:off x="3505200" y="6218237"/>
            <a:ext cx="5680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/>
              <a:t>IBM Watson Content Analytics: Discover Hidden Value in Your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03394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7614</TotalTime>
  <Words>980</Words>
  <Application>Microsoft Office PowerPoint</Application>
  <PresentationFormat>Widescreen</PresentationFormat>
  <Paragraphs>128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CS5560 Knowledge Discovery and Management</vt:lpstr>
      <vt:lpstr>Videos</vt:lpstr>
      <vt:lpstr>Where Is This “Big Data” Coming From?</vt:lpstr>
      <vt:lpstr>PowerPoint Presentation</vt:lpstr>
      <vt:lpstr>Yottabyte Age </vt:lpstr>
      <vt:lpstr>Big Data in Today’s Business and Technology Environment</vt:lpstr>
      <vt:lpstr>The Rapid Growth of Unstructured Data</vt:lpstr>
      <vt:lpstr>Unstructured Data</vt:lpstr>
      <vt:lpstr>PowerPoint Presentation</vt:lpstr>
      <vt:lpstr>PowerPoint Presentation</vt:lpstr>
      <vt:lpstr>PowerPoint Presentation</vt:lpstr>
      <vt:lpstr>Intelligent Applications</vt:lpstr>
      <vt:lpstr>How? From Text to Knowledge Graph</vt:lpstr>
      <vt:lpstr>How? From Text to Knowledge Graph</vt:lpstr>
      <vt:lpstr>What is NLP?</vt:lpstr>
      <vt:lpstr>How? From Text to Knowledge Graph</vt:lpstr>
      <vt:lpstr>How? From Text to Knowledge Graph</vt:lpstr>
      <vt:lpstr>How? From Text to Knowledge Graph</vt:lpstr>
      <vt:lpstr>How? From Text to Knowledge Graph</vt:lpstr>
    </vt:vector>
  </TitlesOfParts>
  <Company>UMKC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CS5560 Knowledge Discovery and Management</dc:title>
  <dc:creator>Lee, Yugyung</dc:creator>
  <cp:lastModifiedBy>Chandra Shekar, Mayanka (UMKC-Student)</cp:lastModifiedBy>
  <cp:revision>54</cp:revision>
  <dcterms:created xsi:type="dcterms:W3CDTF">2016-06-06T23:58:45Z</dcterms:created>
  <dcterms:modified xsi:type="dcterms:W3CDTF">2020-01-20T04:12:44Z</dcterms:modified>
</cp:coreProperties>
</file>